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Georgia Pro" charset="1" panose="02040502050405020303"/>
      <p:regular r:id="rId14"/>
    </p:embeddedFont>
    <p:embeddedFont>
      <p:font typeface="Georgia Pro Bold" charset="1" panose="02040802050405020203"/>
      <p:regular r:id="rId15"/>
    </p:embeddedFont>
    <p:embeddedFont>
      <p:font typeface="Georgia Pro Italics" charset="1" panose="02040502050405090303"/>
      <p:regular r:id="rId16"/>
    </p:embeddedFont>
    <p:embeddedFont>
      <p:font typeface="Georgia Pro Bold Italics" charset="1" panose="02040802050405090203"/>
      <p:regular r:id="rId17"/>
    </p:embeddedFont>
    <p:embeddedFont>
      <p:font typeface="Georgia Pro Light" charset="1" panose="02040302050405020303"/>
      <p:regular r:id="rId18"/>
    </p:embeddedFont>
    <p:embeddedFont>
      <p:font typeface="Georgia Pro Light Italics" charset="1" panose="02040302050405090303"/>
      <p:regular r:id="rId19"/>
    </p:embeddedFont>
    <p:embeddedFont>
      <p:font typeface="Georgia Pro Heavy" charset="1" panose="02040A02050405020203"/>
      <p:regular r:id="rId20"/>
    </p:embeddedFont>
    <p:embeddedFont>
      <p:font typeface="Georgia Pro Heavy Italics" charset="1" panose="02040A02050405090203"/>
      <p:regular r:id="rId21"/>
    </p:embeddedFont>
    <p:embeddedFont>
      <p:font typeface="Open Sans" charset="1" panose="020B0606030504020204"/>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Open Sans Bold Italics" charset="1" panose="020B0806030504020204"/>
      <p:regular r:id="rId25"/>
    </p:embeddedFont>
    <p:embeddedFont>
      <p:font typeface="Open Sans Light" charset="1" panose="020B0306030504020204"/>
      <p:regular r:id="rId26"/>
    </p:embeddedFont>
    <p:embeddedFont>
      <p:font typeface="Open Sans Light Italics" charset="1" panose="020B0306030504020204"/>
      <p:regular r:id="rId27"/>
    </p:embeddedFont>
    <p:embeddedFont>
      <p:font typeface="Open Sans Ultra-Bold" charset="1" panose="00000000000000000000"/>
      <p:regular r:id="rId28"/>
    </p:embeddedFont>
    <p:embeddedFont>
      <p:font typeface="Open Sans Ultra-Bold Italics" charset="1" panose="0000000000000000000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2598333" y="-1944177"/>
            <a:ext cx="14034670" cy="4771788"/>
          </a:xfrm>
          <a:custGeom>
            <a:avLst/>
            <a:gdLst/>
            <a:ahLst/>
            <a:cxnLst/>
            <a:rect r="r" b="b" t="t" l="l"/>
            <a:pathLst>
              <a:path h="4771788" w="14034670">
                <a:moveTo>
                  <a:pt x="0" y="0"/>
                </a:moveTo>
                <a:lnTo>
                  <a:pt x="14034670" y="0"/>
                </a:lnTo>
                <a:lnTo>
                  <a:pt x="14034670" y="4771788"/>
                </a:lnTo>
                <a:lnTo>
                  <a:pt x="0" y="477178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1436337" y="0"/>
            <a:ext cx="6851663" cy="10287000"/>
          </a:xfrm>
          <a:custGeom>
            <a:avLst/>
            <a:gdLst/>
            <a:ahLst/>
            <a:cxnLst/>
            <a:rect r="r" b="b" t="t" l="l"/>
            <a:pathLst>
              <a:path h="10287000" w="6851663">
                <a:moveTo>
                  <a:pt x="0" y="0"/>
                </a:moveTo>
                <a:lnTo>
                  <a:pt x="6851663" y="0"/>
                </a:lnTo>
                <a:lnTo>
                  <a:pt x="6851663" y="10287000"/>
                </a:lnTo>
                <a:lnTo>
                  <a:pt x="0" y="10287000"/>
                </a:lnTo>
                <a:lnTo>
                  <a:pt x="0" y="0"/>
                </a:lnTo>
                <a:close/>
              </a:path>
            </a:pathLst>
          </a:custGeom>
          <a:blipFill>
            <a:blip r:embed="rId4"/>
            <a:stretch>
              <a:fillRect l="-14" t="0" r="-14" b="0"/>
            </a:stretch>
          </a:blipFill>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5">
              <a:alphaModFix amt="18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366712" y="1447571"/>
            <a:ext cx="47625" cy="2572395"/>
            <a:chOff x="0" y="0"/>
            <a:chExt cx="12543" cy="677503"/>
          </a:xfrm>
        </p:grpSpPr>
        <p:sp>
          <p:nvSpPr>
            <p:cNvPr name="Freeform 6" id="6"/>
            <p:cNvSpPr/>
            <p:nvPr/>
          </p:nvSpPr>
          <p:spPr>
            <a:xfrm flipH="false" flipV="false" rot="0">
              <a:off x="0" y="0"/>
              <a:ext cx="12543" cy="677503"/>
            </a:xfrm>
            <a:custGeom>
              <a:avLst/>
              <a:gdLst/>
              <a:ahLst/>
              <a:cxnLst/>
              <a:rect r="r" b="b" t="t" l="l"/>
              <a:pathLst>
                <a:path h="677503" w="12543">
                  <a:moveTo>
                    <a:pt x="0" y="0"/>
                  </a:moveTo>
                  <a:lnTo>
                    <a:pt x="12543" y="0"/>
                  </a:lnTo>
                  <a:lnTo>
                    <a:pt x="12543" y="677503"/>
                  </a:lnTo>
                  <a:lnTo>
                    <a:pt x="0" y="677503"/>
                  </a:lnTo>
                  <a:close/>
                </a:path>
              </a:pathLst>
            </a:custGeom>
            <a:solidFill>
              <a:srgbClr val="FFFFFF"/>
            </a:solidFill>
          </p:spPr>
        </p:sp>
        <p:sp>
          <p:nvSpPr>
            <p:cNvPr name="TextBox 7" id="7"/>
            <p:cNvSpPr txBox="true"/>
            <p:nvPr/>
          </p:nvSpPr>
          <p:spPr>
            <a:xfrm>
              <a:off x="0" y="-38100"/>
              <a:ext cx="12543" cy="71560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11242352" y="-271012"/>
            <a:ext cx="12901782" cy="10829023"/>
          </a:xfrm>
          <a:custGeom>
            <a:avLst/>
            <a:gdLst/>
            <a:ahLst/>
            <a:cxnLst/>
            <a:rect r="r" b="b" t="t" l="l"/>
            <a:pathLst>
              <a:path h="10829023" w="12901782">
                <a:moveTo>
                  <a:pt x="0" y="0"/>
                </a:moveTo>
                <a:lnTo>
                  <a:pt x="12901782" y="0"/>
                </a:lnTo>
                <a:lnTo>
                  <a:pt x="12901782" y="10829024"/>
                </a:lnTo>
                <a:lnTo>
                  <a:pt x="0" y="10829024"/>
                </a:lnTo>
                <a:lnTo>
                  <a:pt x="0" y="0"/>
                </a:lnTo>
                <a:close/>
              </a:path>
            </a:pathLst>
          </a:custGeom>
          <a:blipFill>
            <a:blip r:embed="rId7"/>
            <a:stretch>
              <a:fillRect l="-12717" t="0" r="-12717" b="0"/>
            </a:stretch>
          </a:blipFill>
        </p:spPr>
      </p:sp>
      <p:sp>
        <p:nvSpPr>
          <p:cNvPr name="TextBox 9" id="9"/>
          <p:cNvSpPr txBox="true"/>
          <p:nvPr/>
        </p:nvSpPr>
        <p:spPr>
          <a:xfrm rot="0">
            <a:off x="623888" y="1797143"/>
            <a:ext cx="10389865" cy="1758950"/>
          </a:xfrm>
          <a:prstGeom prst="rect">
            <a:avLst/>
          </a:prstGeom>
        </p:spPr>
        <p:txBody>
          <a:bodyPr anchor="t" rtlCol="false" tIns="0" lIns="0" bIns="0" rIns="0">
            <a:spAutoFit/>
          </a:bodyPr>
          <a:lstStyle/>
          <a:p>
            <a:pPr algn="ctr" marL="0" indent="0" lvl="0">
              <a:lnSpc>
                <a:spcPts val="7000"/>
              </a:lnSpc>
              <a:spcBef>
                <a:spcPct val="0"/>
              </a:spcBef>
            </a:pPr>
            <a:r>
              <a:rPr lang="en-US" sz="5000" spc="540">
                <a:solidFill>
                  <a:srgbClr val="FFFFFF"/>
                </a:solidFill>
                <a:latin typeface="Georgia Pro"/>
              </a:rPr>
              <a:t>AIRPLANE CRASH ANALYSIS WITH POWER BI</a:t>
            </a:r>
          </a:p>
        </p:txBody>
      </p:sp>
      <p:sp>
        <p:nvSpPr>
          <p:cNvPr name="TextBox 10" id="10"/>
          <p:cNvSpPr txBox="true"/>
          <p:nvPr/>
        </p:nvSpPr>
        <p:spPr>
          <a:xfrm rot="0">
            <a:off x="837756" y="5816735"/>
            <a:ext cx="9262646" cy="1835150"/>
          </a:xfrm>
          <a:prstGeom prst="rect">
            <a:avLst/>
          </a:prstGeom>
        </p:spPr>
        <p:txBody>
          <a:bodyPr anchor="t" rtlCol="false" tIns="0" lIns="0" bIns="0" rIns="0">
            <a:spAutoFit/>
          </a:bodyPr>
          <a:lstStyle/>
          <a:p>
            <a:pPr algn="ctr">
              <a:lnSpc>
                <a:spcPts val="4899"/>
              </a:lnSpc>
            </a:pPr>
            <a:r>
              <a:rPr lang="en-US" sz="3499" spc="377">
                <a:solidFill>
                  <a:srgbClr val="FFFFFF"/>
                </a:solidFill>
                <a:latin typeface="Georgia Pro"/>
              </a:rPr>
              <a:t>Mentorness Internship Presentation By</a:t>
            </a:r>
          </a:p>
          <a:p>
            <a:pPr algn="ctr" marL="0" indent="0" lvl="0">
              <a:lnSpc>
                <a:spcPts val="4899"/>
              </a:lnSpc>
              <a:spcBef>
                <a:spcPct val="0"/>
              </a:spcBef>
            </a:pPr>
            <a:r>
              <a:rPr lang="en-US" sz="3499" spc="377">
                <a:solidFill>
                  <a:srgbClr val="FFFFFF"/>
                </a:solidFill>
                <a:latin typeface="Georgia Pro"/>
              </a:rPr>
              <a:t>Matthew Adenyo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104698" y="53170"/>
            <a:ext cx="18078605" cy="10180659"/>
          </a:xfrm>
          <a:custGeom>
            <a:avLst/>
            <a:gdLst/>
            <a:ahLst/>
            <a:cxnLst/>
            <a:rect r="r" b="b" t="t" l="l"/>
            <a:pathLst>
              <a:path h="10180659" w="18078605">
                <a:moveTo>
                  <a:pt x="0" y="0"/>
                </a:moveTo>
                <a:lnTo>
                  <a:pt x="18078604" y="0"/>
                </a:lnTo>
                <a:lnTo>
                  <a:pt x="18078604" y="10180660"/>
                </a:lnTo>
                <a:lnTo>
                  <a:pt x="0" y="10180660"/>
                </a:lnTo>
                <a:lnTo>
                  <a:pt x="0" y="0"/>
                </a:lnTo>
                <a:close/>
              </a:path>
            </a:pathLst>
          </a:custGeom>
          <a:blipFill>
            <a:blip r:embed="rId2"/>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1706563"/>
            <a:ext cx="16230600" cy="6797675"/>
          </a:xfrm>
          <a:prstGeom prst="rect">
            <a:avLst/>
          </a:prstGeom>
        </p:spPr>
        <p:txBody>
          <a:bodyPr anchor="t" rtlCol="false" tIns="0" lIns="0" bIns="0" rIns="0">
            <a:spAutoFit/>
          </a:bodyPr>
          <a:lstStyle/>
          <a:p>
            <a:pPr algn="just">
              <a:lnSpc>
                <a:spcPts val="4900"/>
              </a:lnSpc>
            </a:pPr>
            <a:r>
              <a:rPr lang="en-US" sz="3500" spc="248">
                <a:solidFill>
                  <a:srgbClr val="FFFFFF"/>
                </a:solidFill>
                <a:latin typeface="Georgia Pro"/>
              </a:rPr>
              <a:t>Flight routes analysis revealed insights into routes with a higher likelihood of incidents. This will help stakeholders make informed decisions regarding route planning.</a:t>
            </a:r>
          </a:p>
          <a:p>
            <a:pPr algn="just">
              <a:lnSpc>
                <a:spcPts val="4900"/>
              </a:lnSpc>
            </a:pPr>
          </a:p>
          <a:p>
            <a:pPr algn="just">
              <a:lnSpc>
                <a:spcPts val="4900"/>
              </a:lnSpc>
            </a:pPr>
            <a:r>
              <a:rPr lang="en-US" sz="3500" spc="248">
                <a:solidFill>
                  <a:srgbClr val="FFFFFF"/>
                </a:solidFill>
                <a:latin typeface="Georgia Pro"/>
              </a:rPr>
              <a:t>By analyzing the total fatality by operator and aircraft type, operators and aircraft types with the highest record of fatalities were identified.</a:t>
            </a:r>
          </a:p>
          <a:p>
            <a:pPr algn="just">
              <a:lnSpc>
                <a:spcPts val="4900"/>
              </a:lnSpc>
            </a:pPr>
          </a:p>
          <a:p>
            <a:pPr algn="just">
              <a:lnSpc>
                <a:spcPts val="4900"/>
              </a:lnSpc>
            </a:pPr>
            <a:r>
              <a:rPr lang="en-US" sz="3500" spc="248">
                <a:solidFill>
                  <a:srgbClr val="FFFFFF"/>
                </a:solidFill>
                <a:latin typeface="Georgia Pro"/>
              </a:rPr>
              <a:t>Exploring the trends in passenger and crew fatalities revealed the rate of crew and passenger fatality. This gives stakeholders insight into fatality distribution for each incident helping in deriving safety measures to combat it.</a:t>
            </a:r>
          </a:p>
        </p:txBody>
      </p:sp>
      <p:grpSp>
        <p:nvGrpSpPr>
          <p:cNvPr name="Group 4" id="4"/>
          <p:cNvGrpSpPr/>
          <p:nvPr/>
        </p:nvGrpSpPr>
        <p:grpSpPr>
          <a:xfrm rot="0">
            <a:off x="17259300" y="9258300"/>
            <a:ext cx="759237" cy="758750"/>
            <a:chOff x="0" y="0"/>
            <a:chExt cx="3368160" cy="3366000"/>
          </a:xfrm>
        </p:grpSpPr>
        <p:sp>
          <p:nvSpPr>
            <p:cNvPr name="Freeform 5" id="5"/>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6" id="6"/>
          <p:cNvSpPr txBox="true"/>
          <p:nvPr/>
        </p:nvSpPr>
        <p:spPr>
          <a:xfrm rot="0">
            <a:off x="17390911" y="9332875"/>
            <a:ext cx="496014"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3" id="3"/>
          <p:cNvGrpSpPr/>
          <p:nvPr/>
        </p:nvGrpSpPr>
        <p:grpSpPr>
          <a:xfrm rot="0">
            <a:off x="17259300" y="9258300"/>
            <a:ext cx="759237" cy="758750"/>
            <a:chOff x="0" y="0"/>
            <a:chExt cx="3368160" cy="3366000"/>
          </a:xfrm>
        </p:grpSpPr>
        <p:sp>
          <p:nvSpPr>
            <p:cNvPr name="Freeform 4" id="4"/>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5" id="5"/>
          <p:cNvSpPr txBox="true"/>
          <p:nvPr/>
        </p:nvSpPr>
        <p:spPr>
          <a:xfrm rot="0">
            <a:off x="6879164" y="155575"/>
            <a:ext cx="4529673" cy="873125"/>
          </a:xfrm>
          <a:prstGeom prst="rect">
            <a:avLst/>
          </a:prstGeom>
        </p:spPr>
        <p:txBody>
          <a:bodyPr anchor="t" rtlCol="false" tIns="0" lIns="0" bIns="0" rIns="0">
            <a:spAutoFit/>
          </a:bodyPr>
          <a:lstStyle/>
          <a:p>
            <a:pPr marL="0" indent="0" lvl="0">
              <a:lnSpc>
                <a:spcPts val="7000"/>
              </a:lnSpc>
              <a:spcBef>
                <a:spcPct val="0"/>
              </a:spcBef>
            </a:pPr>
            <a:r>
              <a:rPr lang="en-US" sz="5000" spc="325">
                <a:solidFill>
                  <a:srgbClr val="FFFFFF"/>
                </a:solidFill>
                <a:latin typeface="Georgia Pro Bold"/>
              </a:rPr>
              <a:t>Conclusion</a:t>
            </a:r>
          </a:p>
        </p:txBody>
      </p:sp>
      <p:sp>
        <p:nvSpPr>
          <p:cNvPr name="TextBox 6" id="6"/>
          <p:cNvSpPr txBox="true"/>
          <p:nvPr/>
        </p:nvSpPr>
        <p:spPr>
          <a:xfrm rot="0">
            <a:off x="1259308" y="1706563"/>
            <a:ext cx="15769385" cy="6797675"/>
          </a:xfrm>
          <a:prstGeom prst="rect">
            <a:avLst/>
          </a:prstGeom>
        </p:spPr>
        <p:txBody>
          <a:bodyPr anchor="t" rtlCol="false" tIns="0" lIns="0" bIns="0" rIns="0">
            <a:spAutoFit/>
          </a:bodyPr>
          <a:lstStyle/>
          <a:p>
            <a:pPr algn="just">
              <a:lnSpc>
                <a:spcPts val="4900"/>
              </a:lnSpc>
            </a:pPr>
            <a:r>
              <a:rPr lang="en-US" sz="3500" spc="248">
                <a:solidFill>
                  <a:srgbClr val="FFFFFF"/>
                </a:solidFill>
                <a:latin typeface="Georgia Pro"/>
              </a:rPr>
              <a:t>The comprehensive analysis of the airplane crash data from 1980 to 2023 has provided valuable insights into the patterns, contributing factors and trends in aviation incidents. With the utilization of Power BI for interactive visualizations and in-depth exploration of the dataset, significant findings have emerged. These findings shed light on historical occurrences and offer actionable information for stakeholders to enhance aviation safety and mitigate risks effectively.</a:t>
            </a:r>
          </a:p>
          <a:p>
            <a:pPr algn="just">
              <a:lnSpc>
                <a:spcPts val="4900"/>
              </a:lnSpc>
            </a:pPr>
            <a:r>
              <a:rPr lang="en-US" sz="3500" spc="248">
                <a:solidFill>
                  <a:srgbClr val="FFFFFF"/>
                </a:solidFill>
                <a:latin typeface="Georgia Pro"/>
              </a:rPr>
              <a:t>That is, by understanding the dynamics of past incidents, stakeholders can make informed decisions to improve safety protocols, operational procedures and regulatory measures to foster a safer environment for air travel.</a:t>
            </a:r>
          </a:p>
        </p:txBody>
      </p:sp>
      <p:sp>
        <p:nvSpPr>
          <p:cNvPr name="TextBox 7" id="7"/>
          <p:cNvSpPr txBox="true"/>
          <p:nvPr/>
        </p:nvSpPr>
        <p:spPr>
          <a:xfrm rot="0">
            <a:off x="17390911" y="9332875"/>
            <a:ext cx="496014"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4F5"/>
        </a:solidFill>
      </p:bgPr>
    </p:bg>
    <p:spTree>
      <p:nvGrpSpPr>
        <p:cNvPr id="1" name=""/>
        <p:cNvGrpSpPr/>
        <p:nvPr/>
      </p:nvGrpSpPr>
      <p:grpSpPr>
        <a:xfrm>
          <a:off x="0" y="0"/>
          <a:ext cx="0" cy="0"/>
          <a:chOff x="0" y="0"/>
          <a:chExt cx="0" cy="0"/>
        </a:xfrm>
      </p:grpSpPr>
      <p:grpSp>
        <p:nvGrpSpPr>
          <p:cNvPr name="Group 2" id="2"/>
          <p:cNvGrpSpPr/>
          <p:nvPr/>
        </p:nvGrpSpPr>
        <p:grpSpPr>
          <a:xfrm rot="-1284157">
            <a:off x="-4903766" y="-786632"/>
            <a:ext cx="11454190" cy="14593204"/>
            <a:chOff x="0" y="0"/>
            <a:chExt cx="3016741" cy="3843478"/>
          </a:xfrm>
        </p:grpSpPr>
        <p:sp>
          <p:nvSpPr>
            <p:cNvPr name="Freeform 3" id="3"/>
            <p:cNvSpPr/>
            <p:nvPr/>
          </p:nvSpPr>
          <p:spPr>
            <a:xfrm flipH="false" flipV="false" rot="0">
              <a:off x="0" y="0"/>
              <a:ext cx="3016741" cy="3843478"/>
            </a:xfrm>
            <a:custGeom>
              <a:avLst/>
              <a:gdLst/>
              <a:ahLst/>
              <a:cxnLst/>
              <a:rect r="r" b="b" t="t" l="l"/>
              <a:pathLst>
                <a:path h="3843478" w="3016741">
                  <a:moveTo>
                    <a:pt x="0" y="0"/>
                  </a:moveTo>
                  <a:lnTo>
                    <a:pt x="3016741" y="0"/>
                  </a:lnTo>
                  <a:lnTo>
                    <a:pt x="3016741" y="3843478"/>
                  </a:lnTo>
                  <a:lnTo>
                    <a:pt x="0" y="3843478"/>
                  </a:lnTo>
                  <a:close/>
                </a:path>
              </a:pathLst>
            </a:custGeom>
            <a:solidFill>
              <a:srgbClr val="222222"/>
            </a:solidFill>
          </p:spPr>
        </p:sp>
        <p:sp>
          <p:nvSpPr>
            <p:cNvPr name="TextBox 4" id="4"/>
            <p:cNvSpPr txBox="true"/>
            <p:nvPr/>
          </p:nvSpPr>
          <p:spPr>
            <a:xfrm>
              <a:off x="0" y="-38100"/>
              <a:ext cx="3016741" cy="388157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473310" y="5319574"/>
            <a:ext cx="9212958" cy="9109312"/>
          </a:xfrm>
          <a:custGeom>
            <a:avLst/>
            <a:gdLst/>
            <a:ahLst/>
            <a:cxnLst/>
            <a:rect r="r" b="b" t="t" l="l"/>
            <a:pathLst>
              <a:path h="9109312" w="9212958">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6" id="6"/>
          <p:cNvGrpSpPr/>
          <p:nvPr/>
        </p:nvGrpSpPr>
        <p:grpSpPr>
          <a:xfrm rot="0">
            <a:off x="343556" y="314332"/>
            <a:ext cx="7978855" cy="9559897"/>
            <a:chOff x="0" y="0"/>
            <a:chExt cx="8585708" cy="10287000"/>
          </a:xfrm>
        </p:grpSpPr>
        <p:sp>
          <p:nvSpPr>
            <p:cNvPr name="Freeform 7" id="7"/>
            <p:cNvSpPr/>
            <p:nvPr/>
          </p:nvSpPr>
          <p:spPr>
            <a:xfrm flipH="false" flipV="false" rot="0">
              <a:off x="0" y="0"/>
              <a:ext cx="8585708" cy="10287000"/>
            </a:xfrm>
            <a:custGeom>
              <a:avLst/>
              <a:gdLst/>
              <a:ahLst/>
              <a:cxnLst/>
              <a:rect r="r" b="b" t="t" l="l"/>
              <a:pathLst>
                <a:path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69815" t="0" r="-69815" b="0"/>
              </a:stretch>
            </a:blipFill>
          </p:spPr>
        </p:sp>
      </p:grpSp>
      <p:sp>
        <p:nvSpPr>
          <p:cNvPr name="TextBox 8" id="8"/>
          <p:cNvSpPr txBox="true"/>
          <p:nvPr/>
        </p:nvSpPr>
        <p:spPr>
          <a:xfrm rot="0">
            <a:off x="14127082" y="8530034"/>
            <a:ext cx="2025971" cy="281867"/>
          </a:xfrm>
          <a:prstGeom prst="rect">
            <a:avLst/>
          </a:prstGeom>
        </p:spPr>
        <p:txBody>
          <a:bodyPr anchor="t" rtlCol="false" tIns="0" lIns="0" bIns="0" rIns="0">
            <a:spAutoFit/>
          </a:bodyPr>
          <a:lstStyle/>
          <a:p>
            <a:pPr algn="ctr">
              <a:lnSpc>
                <a:spcPts val="2314"/>
              </a:lnSpc>
              <a:spcBef>
                <a:spcPct val="0"/>
              </a:spcBef>
            </a:pPr>
            <a:r>
              <a:rPr lang="en-US" sz="1652" spc="39">
                <a:solidFill>
                  <a:srgbClr val="FFFFFF"/>
                </a:solidFill>
                <a:latin typeface="Glacial Indifference Italics"/>
              </a:rPr>
              <a:t>Gerente General</a:t>
            </a:r>
          </a:p>
        </p:txBody>
      </p:sp>
      <p:sp>
        <p:nvSpPr>
          <p:cNvPr name="TextBox 9" id="9"/>
          <p:cNvSpPr txBox="true"/>
          <p:nvPr/>
        </p:nvSpPr>
        <p:spPr>
          <a:xfrm rot="0">
            <a:off x="8322411" y="4527543"/>
            <a:ext cx="5372539" cy="1019176"/>
          </a:xfrm>
          <a:prstGeom prst="rect">
            <a:avLst/>
          </a:prstGeom>
        </p:spPr>
        <p:txBody>
          <a:bodyPr anchor="t" rtlCol="false" tIns="0" lIns="0" bIns="0" rIns="0">
            <a:spAutoFit/>
          </a:bodyPr>
          <a:lstStyle/>
          <a:p>
            <a:pPr algn="just" marL="0" indent="0" lvl="0">
              <a:lnSpc>
                <a:spcPts val="8399"/>
              </a:lnSpc>
              <a:spcBef>
                <a:spcPct val="0"/>
              </a:spcBef>
            </a:pPr>
            <a:r>
              <a:rPr lang="en-US" sz="5999" spc="389">
                <a:solidFill>
                  <a:srgbClr val="1A1A1A"/>
                </a:solidFill>
                <a:latin typeface="Georgia Pro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TextBox 2" id="2"/>
          <p:cNvSpPr txBox="true"/>
          <p:nvPr/>
        </p:nvSpPr>
        <p:spPr>
          <a:xfrm rot="0">
            <a:off x="1923137" y="1924052"/>
            <a:ext cx="4518146" cy="873125"/>
          </a:xfrm>
          <a:prstGeom prst="rect">
            <a:avLst/>
          </a:prstGeom>
        </p:spPr>
        <p:txBody>
          <a:bodyPr anchor="t" rtlCol="false" tIns="0" lIns="0" bIns="0" rIns="0">
            <a:spAutoFit/>
          </a:bodyPr>
          <a:lstStyle/>
          <a:p>
            <a:pPr marL="0" indent="0" lvl="0">
              <a:lnSpc>
                <a:spcPts val="7000"/>
              </a:lnSpc>
              <a:spcBef>
                <a:spcPct val="0"/>
              </a:spcBef>
            </a:pPr>
            <a:r>
              <a:rPr lang="en-US" sz="5000" spc="325">
                <a:solidFill>
                  <a:srgbClr val="FFFFFF"/>
                </a:solidFill>
                <a:latin typeface="Georgia Pro Bold"/>
              </a:rPr>
              <a:t>Overview</a:t>
            </a:r>
          </a:p>
        </p:txBody>
      </p:sp>
      <p:sp>
        <p:nvSpPr>
          <p:cNvPr name="Freeform 3" id="3"/>
          <p:cNvSpPr/>
          <p:nvPr/>
        </p:nvSpPr>
        <p:spPr>
          <a:xfrm flipH="false" flipV="false" rot="0">
            <a:off x="7850751" y="-2824344"/>
            <a:ext cx="7793769" cy="7706089"/>
          </a:xfrm>
          <a:custGeom>
            <a:avLst/>
            <a:gdLst/>
            <a:ahLst/>
            <a:cxnLst/>
            <a:rect r="r" b="b" t="t" l="l"/>
            <a:pathLst>
              <a:path h="7706089" w="7793769">
                <a:moveTo>
                  <a:pt x="0" y="0"/>
                </a:moveTo>
                <a:lnTo>
                  <a:pt x="7793769" y="0"/>
                </a:lnTo>
                <a:lnTo>
                  <a:pt x="7793769" y="7706088"/>
                </a:lnTo>
                <a:lnTo>
                  <a:pt x="0" y="7706088"/>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5384350" y="2773216"/>
            <a:ext cx="11102518" cy="10977615"/>
          </a:xfrm>
          <a:custGeom>
            <a:avLst/>
            <a:gdLst/>
            <a:ahLst/>
            <a:cxnLst/>
            <a:rect r="r" b="b" t="t" l="l"/>
            <a:pathLst>
              <a:path h="10977615" w="11102518">
                <a:moveTo>
                  <a:pt x="0" y="0"/>
                </a:moveTo>
                <a:lnTo>
                  <a:pt x="11102518" y="0"/>
                </a:lnTo>
                <a:lnTo>
                  <a:pt x="11102518" y="10977615"/>
                </a:lnTo>
                <a:lnTo>
                  <a:pt x="0" y="10977615"/>
                </a:lnTo>
                <a:lnTo>
                  <a:pt x="0" y="0"/>
                </a:lnTo>
                <a:close/>
              </a:path>
            </a:pathLst>
          </a:custGeom>
          <a:blipFill>
            <a:blip r:embed="rId2">
              <a:alphaModFix amt="16000"/>
              <a:extLst>
                <a:ext uri="{96DAC541-7B7A-43D3-8B79-37D633B846F1}">
                  <asvg:svgBlip xmlns:asvg="http://schemas.microsoft.com/office/drawing/2016/SVG/main" r:embed="rId3"/>
                </a:ext>
              </a:extLst>
            </a:blip>
            <a:stretch>
              <a:fillRect l="0" t="0" r="0" b="0"/>
            </a:stretch>
          </a:blipFill>
          <a:ln cap="sq">
            <a:noFill/>
            <a:prstDash val="solid"/>
            <a:miter/>
          </a:ln>
        </p:spPr>
      </p:sp>
      <p:grpSp>
        <p:nvGrpSpPr>
          <p:cNvPr name="Group 5" id="5"/>
          <p:cNvGrpSpPr/>
          <p:nvPr/>
        </p:nvGrpSpPr>
        <p:grpSpPr>
          <a:xfrm rot="0">
            <a:off x="8218726" y="-668305"/>
            <a:ext cx="10379559" cy="12410485"/>
            <a:chOff x="0" y="0"/>
            <a:chExt cx="8603361" cy="10286746"/>
          </a:xfrm>
        </p:grpSpPr>
        <p:sp>
          <p:nvSpPr>
            <p:cNvPr name="Freeform 6" id="6"/>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56677" t="0" r="-56677" b="0"/>
              </a:stretch>
            </a:blipFill>
          </p:spPr>
        </p:sp>
      </p:grpSp>
      <p:sp>
        <p:nvSpPr>
          <p:cNvPr name="TextBox 7" id="7"/>
          <p:cNvSpPr txBox="true"/>
          <p:nvPr/>
        </p:nvSpPr>
        <p:spPr>
          <a:xfrm rot="0">
            <a:off x="1028700" y="3273439"/>
            <a:ext cx="5412584" cy="4940300"/>
          </a:xfrm>
          <a:prstGeom prst="rect">
            <a:avLst/>
          </a:prstGeom>
        </p:spPr>
        <p:txBody>
          <a:bodyPr anchor="t" rtlCol="false" tIns="0" lIns="0" bIns="0" rIns="0">
            <a:spAutoFit/>
          </a:bodyPr>
          <a:lstStyle/>
          <a:p>
            <a:pPr>
              <a:lnSpc>
                <a:spcPts val="4900"/>
              </a:lnSpc>
            </a:pPr>
            <a:r>
              <a:rPr lang="en-US" sz="3500" spc="248">
                <a:solidFill>
                  <a:srgbClr val="FFFFFF"/>
                </a:solidFill>
                <a:latin typeface="Georgia Pro"/>
              </a:rPr>
              <a:t>Problem Statement Project Objectives</a:t>
            </a:r>
          </a:p>
          <a:p>
            <a:pPr>
              <a:lnSpc>
                <a:spcPts val="4900"/>
              </a:lnSpc>
            </a:pPr>
            <a:r>
              <a:rPr lang="en-US" sz="3500" spc="248">
                <a:solidFill>
                  <a:srgbClr val="FFFFFF"/>
                </a:solidFill>
                <a:latin typeface="Georgia Pro"/>
              </a:rPr>
              <a:t>Data Cleaning Dashboards:</a:t>
            </a:r>
          </a:p>
          <a:p>
            <a:pPr marL="755651" indent="-377825" lvl="1">
              <a:lnSpc>
                <a:spcPts val="4900"/>
              </a:lnSpc>
              <a:buFont typeface="Arial"/>
              <a:buChar char="•"/>
            </a:pPr>
            <a:r>
              <a:rPr lang="en-US" sz="3500" spc="248">
                <a:solidFill>
                  <a:srgbClr val="FFFFFF"/>
                </a:solidFill>
                <a:latin typeface="Georgia Pro"/>
              </a:rPr>
              <a:t>Temporal Analysis</a:t>
            </a:r>
          </a:p>
          <a:p>
            <a:pPr marL="755651" indent="-377825" lvl="1">
              <a:lnSpc>
                <a:spcPts val="4900"/>
              </a:lnSpc>
              <a:buFont typeface="Arial"/>
              <a:buChar char="•"/>
            </a:pPr>
            <a:r>
              <a:rPr lang="en-US" sz="3500" spc="248">
                <a:solidFill>
                  <a:srgbClr val="FFFFFF"/>
                </a:solidFill>
                <a:latin typeface="Georgia Pro"/>
              </a:rPr>
              <a:t>Geospatial Analysis</a:t>
            </a:r>
          </a:p>
          <a:p>
            <a:pPr marL="755651" indent="-377825" lvl="1">
              <a:lnSpc>
                <a:spcPts val="4900"/>
              </a:lnSpc>
              <a:buFont typeface="Arial"/>
              <a:buChar char="•"/>
            </a:pPr>
            <a:r>
              <a:rPr lang="en-US" sz="3500" spc="248">
                <a:solidFill>
                  <a:srgbClr val="FFFFFF"/>
                </a:solidFill>
                <a:latin typeface="Georgia Pro"/>
              </a:rPr>
              <a:t>Trend Analysis</a:t>
            </a:r>
          </a:p>
          <a:p>
            <a:pPr>
              <a:lnSpc>
                <a:spcPts val="4900"/>
              </a:lnSpc>
            </a:pPr>
            <a:r>
              <a:rPr lang="en-US" sz="3500" spc="248">
                <a:solidFill>
                  <a:srgbClr val="FFFFFF"/>
                </a:solidFill>
                <a:latin typeface="Georgia Pro"/>
              </a:rPr>
              <a:t>Conclusion</a:t>
            </a:r>
          </a:p>
        </p:txBody>
      </p:sp>
      <p:sp>
        <p:nvSpPr>
          <p:cNvPr name="TextBox 8" id="8"/>
          <p:cNvSpPr txBox="true"/>
          <p:nvPr/>
        </p:nvSpPr>
        <p:spPr>
          <a:xfrm rot="0">
            <a:off x="6804092" y="3273439"/>
            <a:ext cx="683851" cy="4940300"/>
          </a:xfrm>
          <a:prstGeom prst="rect">
            <a:avLst/>
          </a:prstGeom>
        </p:spPr>
        <p:txBody>
          <a:bodyPr anchor="t" rtlCol="false" tIns="0" lIns="0" bIns="0" rIns="0">
            <a:spAutoFit/>
          </a:bodyPr>
          <a:lstStyle/>
          <a:p>
            <a:pPr algn="ctr">
              <a:lnSpc>
                <a:spcPts val="4900"/>
              </a:lnSpc>
            </a:pPr>
            <a:r>
              <a:rPr lang="en-US" sz="3500" spc="248">
                <a:solidFill>
                  <a:srgbClr val="FFFFFF"/>
                </a:solidFill>
                <a:latin typeface="Georgia Pro"/>
              </a:rPr>
              <a:t>03</a:t>
            </a:r>
          </a:p>
          <a:p>
            <a:pPr algn="ctr">
              <a:lnSpc>
                <a:spcPts val="4900"/>
              </a:lnSpc>
            </a:pPr>
            <a:r>
              <a:rPr lang="en-US" sz="3500" spc="248">
                <a:solidFill>
                  <a:srgbClr val="FFFFFF"/>
                </a:solidFill>
                <a:latin typeface="Georgia Pro"/>
              </a:rPr>
              <a:t>04</a:t>
            </a:r>
          </a:p>
          <a:p>
            <a:pPr algn="ctr">
              <a:lnSpc>
                <a:spcPts val="4900"/>
              </a:lnSpc>
            </a:pPr>
            <a:r>
              <a:rPr lang="en-US" sz="3500" spc="248">
                <a:solidFill>
                  <a:srgbClr val="FFFFFF"/>
                </a:solidFill>
                <a:latin typeface="Georgia Pro"/>
              </a:rPr>
              <a:t>05</a:t>
            </a:r>
          </a:p>
          <a:p>
            <a:pPr algn="ctr">
              <a:lnSpc>
                <a:spcPts val="4900"/>
              </a:lnSpc>
            </a:pPr>
            <a:r>
              <a:rPr lang="en-US" sz="3500" spc="248">
                <a:solidFill>
                  <a:srgbClr val="FFFFFF"/>
                </a:solidFill>
                <a:latin typeface="Georgia Pro"/>
              </a:rPr>
              <a:t>06</a:t>
            </a:r>
          </a:p>
          <a:p>
            <a:pPr algn="ctr">
              <a:lnSpc>
                <a:spcPts val="4900"/>
              </a:lnSpc>
            </a:pPr>
            <a:r>
              <a:rPr lang="en-US" sz="3500" spc="248">
                <a:solidFill>
                  <a:srgbClr val="FFFFFF"/>
                </a:solidFill>
                <a:latin typeface="Georgia Pro"/>
              </a:rPr>
              <a:t>06</a:t>
            </a:r>
          </a:p>
          <a:p>
            <a:pPr algn="ctr">
              <a:lnSpc>
                <a:spcPts val="4900"/>
              </a:lnSpc>
            </a:pPr>
            <a:r>
              <a:rPr lang="en-US" sz="3500" spc="248">
                <a:solidFill>
                  <a:srgbClr val="FFFFFF"/>
                </a:solidFill>
                <a:latin typeface="Georgia Pro"/>
              </a:rPr>
              <a:t>08</a:t>
            </a:r>
          </a:p>
          <a:p>
            <a:pPr algn="ctr">
              <a:lnSpc>
                <a:spcPts val="4900"/>
              </a:lnSpc>
            </a:pPr>
            <a:r>
              <a:rPr lang="en-US" sz="3500" spc="248">
                <a:solidFill>
                  <a:srgbClr val="FFFFFF"/>
                </a:solidFill>
                <a:latin typeface="Georgia Pro"/>
              </a:rPr>
              <a:t>10</a:t>
            </a:r>
          </a:p>
          <a:p>
            <a:pPr algn="ctr" marL="0" indent="0" lvl="0">
              <a:lnSpc>
                <a:spcPts val="4900"/>
              </a:lnSpc>
            </a:pPr>
            <a:r>
              <a:rPr lang="en-US" sz="3500" spc="248">
                <a:solidFill>
                  <a:srgbClr val="FFFFFF"/>
                </a:solidFill>
                <a:latin typeface="Georgia Pro"/>
              </a:rPr>
              <a:t>12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939"/>
            <a:ext cx="13726420" cy="10294939"/>
          </a:xfrm>
          <a:custGeom>
            <a:avLst/>
            <a:gdLst/>
            <a:ahLst/>
            <a:cxnLst/>
            <a:rect r="r" b="b" t="t" l="l"/>
            <a:pathLst>
              <a:path h="10294939" w="13726420">
                <a:moveTo>
                  <a:pt x="0" y="0"/>
                </a:moveTo>
                <a:lnTo>
                  <a:pt x="13726420" y="0"/>
                </a:lnTo>
                <a:lnTo>
                  <a:pt x="13726420" y="10294939"/>
                </a:lnTo>
                <a:lnTo>
                  <a:pt x="0" y="10294939"/>
                </a:lnTo>
                <a:lnTo>
                  <a:pt x="0" y="0"/>
                </a:lnTo>
                <a:close/>
              </a:path>
            </a:pathLst>
          </a:custGeom>
          <a:blipFill>
            <a:blip r:embed="rId4"/>
            <a:stretch>
              <a:fillRect l="-24241" t="-12119" r="0" b="-12119"/>
            </a:stretch>
          </a:blipFill>
        </p:spPr>
      </p:sp>
      <p:sp>
        <p:nvSpPr>
          <p:cNvPr name="Freeform 5" id="5"/>
          <p:cNvSpPr/>
          <p:nvPr/>
        </p:nvSpPr>
        <p:spPr>
          <a:xfrm flipH="false" flipV="false" rot="0">
            <a:off x="-472280" y="835438"/>
            <a:ext cx="15311409" cy="8608184"/>
          </a:xfrm>
          <a:custGeom>
            <a:avLst/>
            <a:gdLst/>
            <a:ahLst/>
            <a:cxnLst/>
            <a:rect r="r" b="b" t="t" l="l"/>
            <a:pathLst>
              <a:path h="8608184" w="15311409">
                <a:moveTo>
                  <a:pt x="0" y="0"/>
                </a:moveTo>
                <a:lnTo>
                  <a:pt x="15311409" y="0"/>
                </a:lnTo>
                <a:lnTo>
                  <a:pt x="15311409" y="8608184"/>
                </a:lnTo>
                <a:lnTo>
                  <a:pt x="0" y="8608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217465" y="2299153"/>
            <a:ext cx="15853069" cy="5559425"/>
          </a:xfrm>
          <a:prstGeom prst="rect">
            <a:avLst/>
          </a:prstGeom>
        </p:spPr>
        <p:txBody>
          <a:bodyPr anchor="t" rtlCol="false" tIns="0" lIns="0" bIns="0" rIns="0">
            <a:spAutoFit/>
          </a:bodyPr>
          <a:lstStyle/>
          <a:p>
            <a:pPr algn="just">
              <a:lnSpc>
                <a:spcPts val="4900"/>
              </a:lnSpc>
              <a:spcBef>
                <a:spcPct val="0"/>
              </a:spcBef>
            </a:pPr>
            <a:r>
              <a:rPr lang="en-US" sz="3500" spc="248">
                <a:solidFill>
                  <a:srgbClr val="FFFFFF"/>
                </a:solidFill>
                <a:latin typeface="Georgia Pro"/>
              </a:rPr>
              <a:t>This internship project focuses on conducting a comprehensive analysis of airplane crashes and fatalities spanning from 1980 to 2023. The dataset contains crucial information such as crash dates, locations, operators, flight details, aircraft types, and fatality statistics. The goal is to leverage Power BI for interactive visualizations and in-depth insights to understand patterns, contributing factors, and trends in aviation incidents. The analysis aims to provide stakeholders with valuable information for enhancing aviation safety and mitigating risks.</a:t>
            </a:r>
          </a:p>
        </p:txBody>
      </p:sp>
      <p:sp>
        <p:nvSpPr>
          <p:cNvPr name="TextBox 7" id="7"/>
          <p:cNvSpPr txBox="true"/>
          <p:nvPr/>
        </p:nvSpPr>
        <p:spPr>
          <a:xfrm rot="0">
            <a:off x="5523319" y="914400"/>
            <a:ext cx="7241362" cy="873125"/>
          </a:xfrm>
          <a:prstGeom prst="rect">
            <a:avLst/>
          </a:prstGeom>
        </p:spPr>
        <p:txBody>
          <a:bodyPr anchor="t" rtlCol="false" tIns="0" lIns="0" bIns="0" rIns="0">
            <a:spAutoFit/>
          </a:bodyPr>
          <a:lstStyle/>
          <a:p>
            <a:pPr marL="0" indent="0" lvl="0">
              <a:lnSpc>
                <a:spcPts val="7000"/>
              </a:lnSpc>
              <a:spcBef>
                <a:spcPct val="0"/>
              </a:spcBef>
            </a:pPr>
            <a:r>
              <a:rPr lang="en-US" sz="5000" spc="325">
                <a:solidFill>
                  <a:srgbClr val="FFFFFF"/>
                </a:solidFill>
                <a:latin typeface="Georgia Pro Bold"/>
              </a:rPr>
              <a:t>Problem Statement</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sp>
        <p:nvSpPr>
          <p:cNvPr name="Freeform 9" id="9"/>
          <p:cNvSpPr/>
          <p:nvPr/>
        </p:nvSpPr>
        <p:spPr>
          <a:xfrm flipH="false" flipV="false" rot="0">
            <a:off x="-2682253" y="5143500"/>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grpSp>
        <p:nvGrpSpPr>
          <p:cNvPr name="Group 10" id="10"/>
          <p:cNvGrpSpPr/>
          <p:nvPr/>
        </p:nvGrpSpPr>
        <p:grpSpPr>
          <a:xfrm rot="0">
            <a:off x="17259300" y="9258300"/>
            <a:ext cx="759237" cy="758750"/>
            <a:chOff x="0" y="0"/>
            <a:chExt cx="3368160" cy="3366000"/>
          </a:xfrm>
        </p:grpSpPr>
        <p:sp>
          <p:nvSpPr>
            <p:cNvPr name="Freeform 11" id="11"/>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12" id="12"/>
          <p:cNvSpPr txBox="true"/>
          <p:nvPr/>
        </p:nvSpPr>
        <p:spPr>
          <a:xfrm rot="0">
            <a:off x="17514915" y="9332875"/>
            <a:ext cx="248007"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5288367">
            <a:off x="-5349339" y="175344"/>
            <a:ext cx="13553399" cy="7081651"/>
          </a:xfrm>
          <a:custGeom>
            <a:avLst/>
            <a:gdLst/>
            <a:ahLst/>
            <a:cxnLst/>
            <a:rect r="r" b="b" t="t" l="l"/>
            <a:pathLst>
              <a:path h="7081651" w="13553399">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2569450" y="5445029"/>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205828" y="1213706"/>
            <a:ext cx="8701891" cy="8405495"/>
          </a:xfrm>
          <a:prstGeom prst="rect">
            <a:avLst/>
          </a:prstGeom>
        </p:spPr>
        <p:txBody>
          <a:bodyPr anchor="t" rtlCol="false" tIns="0" lIns="0" bIns="0" rIns="0">
            <a:spAutoFit/>
          </a:bodyPr>
          <a:lstStyle/>
          <a:p>
            <a:pPr>
              <a:lnSpc>
                <a:spcPts val="4480"/>
              </a:lnSpc>
            </a:pPr>
            <a:r>
              <a:rPr lang="en-US" sz="3200">
                <a:solidFill>
                  <a:srgbClr val="FFFFFF"/>
                </a:solidFill>
                <a:latin typeface="Georgia Pro Bold"/>
              </a:rPr>
              <a:t>Temporal Analysis:</a:t>
            </a:r>
          </a:p>
          <a:p>
            <a:pPr marL="690881" indent="-345440" lvl="1">
              <a:lnSpc>
                <a:spcPts val="4480"/>
              </a:lnSpc>
              <a:buFont typeface="Arial"/>
              <a:buChar char="•"/>
            </a:pPr>
            <a:r>
              <a:rPr lang="en-US" sz="3200">
                <a:solidFill>
                  <a:srgbClr val="FFFFFF"/>
                </a:solidFill>
                <a:latin typeface="Georgia Pro"/>
              </a:rPr>
              <a:t>Explore temporal trends in airplane crashes over the years.</a:t>
            </a:r>
          </a:p>
          <a:p>
            <a:pPr marL="690881" indent="-345440" lvl="1">
              <a:lnSpc>
                <a:spcPts val="4480"/>
              </a:lnSpc>
              <a:buFont typeface="Arial"/>
              <a:buChar char="•"/>
            </a:pPr>
            <a:r>
              <a:rPr lang="en-US" sz="3200">
                <a:solidFill>
                  <a:srgbClr val="FFFFFF"/>
                </a:solidFill>
                <a:latin typeface="Georgia Pro"/>
              </a:rPr>
              <a:t>Identify patterns in the frequency and severity of incidents.</a:t>
            </a:r>
          </a:p>
          <a:p>
            <a:pPr>
              <a:lnSpc>
                <a:spcPts val="4480"/>
              </a:lnSpc>
            </a:pPr>
            <a:r>
              <a:rPr lang="en-US" sz="3200">
                <a:solidFill>
                  <a:srgbClr val="FFFFFF"/>
                </a:solidFill>
                <a:latin typeface="Georgia Pro Bold"/>
              </a:rPr>
              <a:t>Geospatial Analysis:</a:t>
            </a:r>
          </a:p>
          <a:p>
            <a:pPr marL="690881" indent="-345440" lvl="1">
              <a:lnSpc>
                <a:spcPts val="4480"/>
              </a:lnSpc>
              <a:buFont typeface="Arial"/>
              <a:buChar char="•"/>
            </a:pPr>
            <a:r>
              <a:rPr lang="en-US" sz="3200">
                <a:solidFill>
                  <a:srgbClr val="FFFFFF"/>
                </a:solidFill>
                <a:latin typeface="Georgia Pro"/>
              </a:rPr>
              <a:t>Visualize crash locations on a map to identify hotspots.</a:t>
            </a:r>
          </a:p>
          <a:p>
            <a:pPr marL="690881" indent="-345440" lvl="1">
              <a:lnSpc>
                <a:spcPts val="4480"/>
              </a:lnSpc>
              <a:buFont typeface="Arial"/>
              <a:buChar char="•"/>
            </a:pPr>
            <a:r>
              <a:rPr lang="en-US" sz="3200">
                <a:solidFill>
                  <a:srgbClr val="FFFFFF"/>
                </a:solidFill>
                <a:latin typeface="Georgia Pro"/>
              </a:rPr>
              <a:t>Analyze the distribution of incidents across different regions.</a:t>
            </a:r>
          </a:p>
          <a:p>
            <a:pPr>
              <a:lnSpc>
                <a:spcPts val="4480"/>
              </a:lnSpc>
            </a:pPr>
            <a:r>
              <a:rPr lang="en-US" sz="3200">
                <a:solidFill>
                  <a:srgbClr val="FFFFFF"/>
                </a:solidFill>
                <a:latin typeface="Georgia Pro Bold"/>
              </a:rPr>
              <a:t>Operator Performance:</a:t>
            </a:r>
          </a:p>
          <a:p>
            <a:pPr marL="690881" indent="-345440" lvl="1">
              <a:lnSpc>
                <a:spcPts val="4480"/>
              </a:lnSpc>
              <a:buFont typeface="Arial"/>
              <a:buChar char="•"/>
            </a:pPr>
            <a:r>
              <a:rPr lang="en-US" sz="3200">
                <a:solidFill>
                  <a:srgbClr val="FFFFFF"/>
                </a:solidFill>
                <a:latin typeface="Georgia Pro"/>
              </a:rPr>
              <a:t>Evaluate the safety records of different operators and airlines.</a:t>
            </a:r>
          </a:p>
          <a:p>
            <a:pPr marL="690881" indent="-345440" lvl="1">
              <a:lnSpc>
                <a:spcPts val="4480"/>
              </a:lnSpc>
              <a:buFont typeface="Arial"/>
              <a:buChar char="•"/>
            </a:pPr>
            <a:r>
              <a:rPr lang="en-US" sz="3200">
                <a:solidFill>
                  <a:srgbClr val="FFFFFF"/>
                </a:solidFill>
                <a:latin typeface="Georgia Pro"/>
              </a:rPr>
              <a:t>Identify operators with higher incident rates.</a:t>
            </a:r>
          </a:p>
        </p:txBody>
      </p:sp>
      <p:sp>
        <p:nvSpPr>
          <p:cNvPr name="TextBox 5" id="5"/>
          <p:cNvSpPr txBox="true"/>
          <p:nvPr/>
        </p:nvSpPr>
        <p:spPr>
          <a:xfrm rot="0">
            <a:off x="9586109" y="1213706"/>
            <a:ext cx="8701891" cy="7843520"/>
          </a:xfrm>
          <a:prstGeom prst="rect">
            <a:avLst/>
          </a:prstGeom>
        </p:spPr>
        <p:txBody>
          <a:bodyPr anchor="t" rtlCol="false" tIns="0" lIns="0" bIns="0" rIns="0">
            <a:spAutoFit/>
          </a:bodyPr>
          <a:lstStyle/>
          <a:p>
            <a:pPr>
              <a:lnSpc>
                <a:spcPts val="4480"/>
              </a:lnSpc>
            </a:pPr>
            <a:r>
              <a:rPr lang="en-US" sz="3200">
                <a:solidFill>
                  <a:srgbClr val="FFFFFF"/>
                </a:solidFill>
                <a:latin typeface="Georgia Pro Bold"/>
              </a:rPr>
              <a:t>Aircraft Analysis:</a:t>
            </a:r>
          </a:p>
          <a:p>
            <a:pPr marL="690881" indent="-345440" lvl="1">
              <a:lnSpc>
                <a:spcPts val="4480"/>
              </a:lnSpc>
              <a:buFont typeface="Arial"/>
              <a:buChar char="•"/>
            </a:pPr>
            <a:r>
              <a:rPr lang="en-US" sz="3200">
                <a:solidFill>
                  <a:srgbClr val="FFFFFF"/>
                </a:solidFill>
                <a:latin typeface="Georgia Pro"/>
              </a:rPr>
              <a:t>Analyze the involvement of specific aircraft types in incidents.</a:t>
            </a:r>
          </a:p>
          <a:p>
            <a:pPr marL="690881" indent="-345440" lvl="1">
              <a:lnSpc>
                <a:spcPts val="4480"/>
              </a:lnSpc>
              <a:buFont typeface="Arial"/>
              <a:buChar char="•"/>
            </a:pPr>
            <a:r>
              <a:rPr lang="en-US" sz="3200">
                <a:solidFill>
                  <a:srgbClr val="FFFFFF"/>
                </a:solidFill>
                <a:latin typeface="Georgia Pro"/>
              </a:rPr>
              <a:t>Examine the relationship between aircraft registration and crash occurrences.</a:t>
            </a:r>
          </a:p>
          <a:p>
            <a:pPr>
              <a:lnSpc>
                <a:spcPts val="4480"/>
              </a:lnSpc>
            </a:pPr>
            <a:r>
              <a:rPr lang="en-US" sz="3200">
                <a:solidFill>
                  <a:srgbClr val="FFFFFF"/>
                </a:solidFill>
                <a:latin typeface="Georgia Pro Bold"/>
              </a:rPr>
              <a:t>Fatality Trends:</a:t>
            </a:r>
          </a:p>
          <a:p>
            <a:pPr marL="690881" indent="-345440" lvl="1">
              <a:lnSpc>
                <a:spcPts val="4480"/>
              </a:lnSpc>
              <a:buFont typeface="Arial"/>
              <a:buChar char="•"/>
            </a:pPr>
            <a:r>
              <a:rPr lang="en-US" sz="3200">
                <a:solidFill>
                  <a:srgbClr val="FFFFFF"/>
                </a:solidFill>
                <a:latin typeface="Georgia Pro"/>
              </a:rPr>
              <a:t>Explore trends in passenger and crew fatalities.</a:t>
            </a:r>
          </a:p>
          <a:p>
            <a:pPr marL="690881" indent="-345440" lvl="1">
              <a:lnSpc>
                <a:spcPts val="4480"/>
              </a:lnSpc>
              <a:buFont typeface="Arial"/>
              <a:buChar char="•"/>
            </a:pPr>
            <a:r>
              <a:rPr lang="en-US" sz="3200">
                <a:solidFill>
                  <a:srgbClr val="FFFFFF"/>
                </a:solidFill>
                <a:latin typeface="Georgia Pro"/>
              </a:rPr>
              <a:t>Investigate factors contributing to fatalities.</a:t>
            </a:r>
          </a:p>
          <a:p>
            <a:pPr>
              <a:lnSpc>
                <a:spcPts val="4480"/>
              </a:lnSpc>
            </a:pPr>
            <a:r>
              <a:rPr lang="en-US" sz="3200">
                <a:solidFill>
                  <a:srgbClr val="FFFFFF"/>
                </a:solidFill>
                <a:latin typeface="Georgia Pro Bold"/>
              </a:rPr>
              <a:t>Route Analysis:</a:t>
            </a:r>
          </a:p>
          <a:p>
            <a:pPr marL="690881" indent="-345440" lvl="1">
              <a:lnSpc>
                <a:spcPts val="4480"/>
              </a:lnSpc>
              <a:buFont typeface="Arial"/>
              <a:buChar char="•"/>
            </a:pPr>
            <a:r>
              <a:rPr lang="en-US" sz="3200">
                <a:solidFill>
                  <a:srgbClr val="FFFFFF"/>
                </a:solidFill>
                <a:latin typeface="Georgia Pro"/>
              </a:rPr>
              <a:t>Analyze incident patterns on specific flight routes.</a:t>
            </a:r>
          </a:p>
          <a:p>
            <a:pPr marL="690881" indent="-345440" lvl="1">
              <a:lnSpc>
                <a:spcPts val="4480"/>
              </a:lnSpc>
              <a:buFont typeface="Arial"/>
              <a:buChar char="•"/>
            </a:pPr>
            <a:r>
              <a:rPr lang="en-US" sz="3200">
                <a:solidFill>
                  <a:srgbClr val="FFFFFF"/>
                </a:solidFill>
                <a:latin typeface="Georgia Pro"/>
              </a:rPr>
              <a:t>Identify routes with a higher likelihood of incidents.</a:t>
            </a:r>
          </a:p>
        </p:txBody>
      </p:sp>
      <p:sp>
        <p:nvSpPr>
          <p:cNvPr name="TextBox 6" id="6"/>
          <p:cNvSpPr txBox="true"/>
          <p:nvPr/>
        </p:nvSpPr>
        <p:spPr>
          <a:xfrm rot="0">
            <a:off x="6199465" y="-104775"/>
            <a:ext cx="5889070" cy="873125"/>
          </a:xfrm>
          <a:prstGeom prst="rect">
            <a:avLst/>
          </a:prstGeom>
        </p:spPr>
        <p:txBody>
          <a:bodyPr anchor="t" rtlCol="false" tIns="0" lIns="0" bIns="0" rIns="0">
            <a:spAutoFit/>
          </a:bodyPr>
          <a:lstStyle/>
          <a:p>
            <a:pPr algn="ctr">
              <a:lnSpc>
                <a:spcPts val="7000"/>
              </a:lnSpc>
            </a:pPr>
            <a:r>
              <a:rPr lang="en-US" sz="5000">
                <a:solidFill>
                  <a:srgbClr val="FFFFFF"/>
                </a:solidFill>
                <a:latin typeface="Georgia Pro Bold"/>
              </a:rPr>
              <a:t>Project Objectives</a:t>
            </a:r>
          </a:p>
        </p:txBody>
      </p:sp>
      <p:grpSp>
        <p:nvGrpSpPr>
          <p:cNvPr name="Group 7" id="7"/>
          <p:cNvGrpSpPr/>
          <p:nvPr/>
        </p:nvGrpSpPr>
        <p:grpSpPr>
          <a:xfrm rot="0">
            <a:off x="17259300" y="9258300"/>
            <a:ext cx="759237" cy="758750"/>
            <a:chOff x="0" y="0"/>
            <a:chExt cx="3368160" cy="3366000"/>
          </a:xfrm>
        </p:grpSpPr>
        <p:sp>
          <p:nvSpPr>
            <p:cNvPr name="Freeform 8" id="8"/>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9" id="9"/>
          <p:cNvSpPr txBox="true"/>
          <p:nvPr/>
        </p:nvSpPr>
        <p:spPr>
          <a:xfrm rot="0">
            <a:off x="17514915" y="9332875"/>
            <a:ext cx="248007"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8016987" y="5337502"/>
            <a:ext cx="9379701" cy="9274179"/>
          </a:xfrm>
          <a:custGeom>
            <a:avLst/>
            <a:gdLst/>
            <a:ahLst/>
            <a:cxnLst/>
            <a:rect r="r" b="b" t="t" l="l"/>
            <a:pathLst>
              <a:path h="9274179" w="9379701">
                <a:moveTo>
                  <a:pt x="0" y="0"/>
                </a:moveTo>
                <a:lnTo>
                  <a:pt x="9379700" y="0"/>
                </a:lnTo>
                <a:lnTo>
                  <a:pt x="9379700" y="9274179"/>
                </a:lnTo>
                <a:lnTo>
                  <a:pt x="0" y="9274179"/>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4839129" y="-3084423"/>
            <a:ext cx="9212958" cy="9109312"/>
          </a:xfrm>
          <a:custGeom>
            <a:avLst/>
            <a:gdLst/>
            <a:ahLst/>
            <a:cxnLst/>
            <a:rect r="r" b="b" t="t" l="l"/>
            <a:pathLst>
              <a:path h="9109312" w="9212958">
                <a:moveTo>
                  <a:pt x="0" y="0"/>
                </a:moveTo>
                <a:lnTo>
                  <a:pt x="9212958" y="0"/>
                </a:lnTo>
                <a:lnTo>
                  <a:pt x="9212958" y="9109312"/>
                </a:lnTo>
                <a:lnTo>
                  <a:pt x="0" y="9109312"/>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0" y="-7939"/>
            <a:ext cx="13726420" cy="10294939"/>
          </a:xfrm>
          <a:custGeom>
            <a:avLst/>
            <a:gdLst/>
            <a:ahLst/>
            <a:cxnLst/>
            <a:rect r="r" b="b" t="t" l="l"/>
            <a:pathLst>
              <a:path h="10294939" w="13726420">
                <a:moveTo>
                  <a:pt x="0" y="0"/>
                </a:moveTo>
                <a:lnTo>
                  <a:pt x="13726420" y="0"/>
                </a:lnTo>
                <a:lnTo>
                  <a:pt x="13726420" y="10294939"/>
                </a:lnTo>
                <a:lnTo>
                  <a:pt x="0" y="10294939"/>
                </a:lnTo>
                <a:lnTo>
                  <a:pt x="0" y="0"/>
                </a:lnTo>
                <a:close/>
              </a:path>
            </a:pathLst>
          </a:custGeom>
          <a:blipFill>
            <a:blip r:embed="rId4"/>
            <a:stretch>
              <a:fillRect l="-24241" t="-12119" r="0" b="-12119"/>
            </a:stretch>
          </a:blipFill>
        </p:spPr>
      </p:sp>
      <p:sp>
        <p:nvSpPr>
          <p:cNvPr name="Freeform 5" id="5"/>
          <p:cNvSpPr/>
          <p:nvPr/>
        </p:nvSpPr>
        <p:spPr>
          <a:xfrm flipH="false" flipV="false" rot="0">
            <a:off x="-472280" y="835438"/>
            <a:ext cx="15311409" cy="8608184"/>
          </a:xfrm>
          <a:custGeom>
            <a:avLst/>
            <a:gdLst/>
            <a:ahLst/>
            <a:cxnLst/>
            <a:rect r="r" b="b" t="t" l="l"/>
            <a:pathLst>
              <a:path h="8608184" w="15311409">
                <a:moveTo>
                  <a:pt x="0" y="0"/>
                </a:moveTo>
                <a:lnTo>
                  <a:pt x="15311409" y="0"/>
                </a:lnTo>
                <a:lnTo>
                  <a:pt x="15311409" y="8608184"/>
                </a:lnTo>
                <a:lnTo>
                  <a:pt x="0" y="860818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1217465" y="1922047"/>
            <a:ext cx="15853069" cy="7416800"/>
          </a:xfrm>
          <a:prstGeom prst="rect">
            <a:avLst/>
          </a:prstGeom>
        </p:spPr>
        <p:txBody>
          <a:bodyPr anchor="t" rtlCol="false" tIns="0" lIns="0" bIns="0" rIns="0">
            <a:spAutoFit/>
          </a:bodyPr>
          <a:lstStyle/>
          <a:p>
            <a:pPr algn="just">
              <a:lnSpc>
                <a:spcPts val="4900"/>
              </a:lnSpc>
            </a:pPr>
            <a:r>
              <a:rPr lang="en-US" sz="3500" spc="248">
                <a:solidFill>
                  <a:srgbClr val="FFFFFF"/>
                </a:solidFill>
                <a:latin typeface="Georgia Pro"/>
              </a:rPr>
              <a:t>The data cleaning involved addressing missing values, standardizing formats, and ensuring data accuracy and consistency.</a:t>
            </a:r>
          </a:p>
          <a:p>
            <a:pPr algn="just">
              <a:lnSpc>
                <a:spcPts val="4900"/>
              </a:lnSpc>
            </a:pPr>
            <a:r>
              <a:rPr lang="en-US" sz="3500" spc="248">
                <a:solidFill>
                  <a:srgbClr val="FFFFFF"/>
                </a:solidFill>
                <a:latin typeface="Georgia Pro"/>
              </a:rPr>
              <a:t>Three new columns Year, Country, and City were added to enhance the dataset's analytical depth. The Year column contains the year of the incident derived from the date of incident. The Country column specifies the country where each incident occurred while the City column specifies the cities where the incident occurred. Furthermore, aircraft with blank registration details were assigned “No Registration”.</a:t>
            </a:r>
          </a:p>
          <a:p>
            <a:pPr algn="just">
              <a:lnSpc>
                <a:spcPts val="4900"/>
              </a:lnSpc>
              <a:spcBef>
                <a:spcPct val="0"/>
              </a:spcBef>
            </a:pPr>
            <a:r>
              <a:rPr lang="en-US" sz="3500" spc="248">
                <a:solidFill>
                  <a:srgbClr val="FFFFFF"/>
                </a:solidFill>
                <a:latin typeface="Georgia Pro"/>
              </a:rPr>
              <a:t>All these processes ensure that the dataset is well-prepared for accurate analysis and informed decision-making in the aviation industry.</a:t>
            </a:r>
          </a:p>
        </p:txBody>
      </p:sp>
      <p:sp>
        <p:nvSpPr>
          <p:cNvPr name="TextBox 7" id="7"/>
          <p:cNvSpPr txBox="true"/>
          <p:nvPr/>
        </p:nvSpPr>
        <p:spPr>
          <a:xfrm rot="0">
            <a:off x="6191624" y="771525"/>
            <a:ext cx="5904751" cy="873125"/>
          </a:xfrm>
          <a:prstGeom prst="rect">
            <a:avLst/>
          </a:prstGeom>
        </p:spPr>
        <p:txBody>
          <a:bodyPr anchor="t" rtlCol="false" tIns="0" lIns="0" bIns="0" rIns="0">
            <a:spAutoFit/>
          </a:bodyPr>
          <a:lstStyle/>
          <a:p>
            <a:pPr marL="0" indent="0" lvl="0">
              <a:lnSpc>
                <a:spcPts val="7000"/>
              </a:lnSpc>
              <a:spcBef>
                <a:spcPct val="0"/>
              </a:spcBef>
            </a:pPr>
            <a:r>
              <a:rPr lang="en-US" sz="5000" spc="325">
                <a:solidFill>
                  <a:srgbClr val="FFFFFF"/>
                </a:solidFill>
                <a:latin typeface="Georgia Pro Bold"/>
              </a:rPr>
              <a:t>Data Cleaning</a:t>
            </a:r>
          </a:p>
        </p:txBody>
      </p:sp>
      <p:sp>
        <p:nvSpPr>
          <p:cNvPr name="Freeform 8" id="8"/>
          <p:cNvSpPr/>
          <p:nvPr/>
        </p:nvSpPr>
        <p:spPr>
          <a:xfrm flipH="false" flipV="false" rot="0">
            <a:off x="7812739" y="2942844"/>
            <a:ext cx="5364505" cy="5717703"/>
          </a:xfrm>
          <a:custGeom>
            <a:avLst/>
            <a:gdLst/>
            <a:ahLst/>
            <a:cxnLst/>
            <a:rect r="r" b="b" t="t" l="l"/>
            <a:pathLst>
              <a:path h="5717703" w="5364505">
                <a:moveTo>
                  <a:pt x="0" y="0"/>
                </a:moveTo>
                <a:lnTo>
                  <a:pt x="5364505" y="0"/>
                </a:lnTo>
                <a:lnTo>
                  <a:pt x="5364505"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sp>
        <p:nvSpPr>
          <p:cNvPr name="Freeform 9" id="9"/>
          <p:cNvSpPr/>
          <p:nvPr/>
        </p:nvSpPr>
        <p:spPr>
          <a:xfrm flipH="false" flipV="false" rot="0">
            <a:off x="-2682253" y="5143500"/>
            <a:ext cx="5364505" cy="5717703"/>
          </a:xfrm>
          <a:custGeom>
            <a:avLst/>
            <a:gdLst/>
            <a:ahLst/>
            <a:cxnLst/>
            <a:rect r="r" b="b" t="t" l="l"/>
            <a:pathLst>
              <a:path h="5717703" w="5364505">
                <a:moveTo>
                  <a:pt x="0" y="0"/>
                </a:moveTo>
                <a:lnTo>
                  <a:pt x="5364506" y="0"/>
                </a:lnTo>
                <a:lnTo>
                  <a:pt x="5364506" y="5717703"/>
                </a:lnTo>
                <a:lnTo>
                  <a:pt x="0" y="5717703"/>
                </a:lnTo>
                <a:lnTo>
                  <a:pt x="0" y="0"/>
                </a:lnTo>
                <a:close/>
              </a:path>
            </a:pathLst>
          </a:custGeom>
          <a:blipFill>
            <a:blip r:embed="rId2">
              <a:alphaModFix amt="9999"/>
              <a:extLst>
                <a:ext uri="{96DAC541-7B7A-43D3-8B79-37D633B846F1}">
                  <asvg:svgBlip xmlns:asvg="http://schemas.microsoft.com/office/drawing/2016/SVG/main" r:embed="rId3"/>
                </a:ext>
              </a:extLst>
            </a:blip>
            <a:stretch>
              <a:fillRect l="0" t="0" r="-61565" b="-49879"/>
            </a:stretch>
          </a:blipFill>
          <a:ln cap="sq">
            <a:noFill/>
            <a:prstDash val="solid"/>
            <a:miter/>
          </a:ln>
        </p:spPr>
      </p:sp>
      <p:grpSp>
        <p:nvGrpSpPr>
          <p:cNvPr name="Group 10" id="10"/>
          <p:cNvGrpSpPr/>
          <p:nvPr/>
        </p:nvGrpSpPr>
        <p:grpSpPr>
          <a:xfrm rot="0">
            <a:off x="17259300" y="9258300"/>
            <a:ext cx="759237" cy="758750"/>
            <a:chOff x="0" y="0"/>
            <a:chExt cx="3368160" cy="3366000"/>
          </a:xfrm>
        </p:grpSpPr>
        <p:sp>
          <p:nvSpPr>
            <p:cNvPr name="Freeform 11" id="11"/>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12" id="12"/>
          <p:cNvSpPr txBox="true"/>
          <p:nvPr/>
        </p:nvSpPr>
        <p:spPr>
          <a:xfrm rot="0">
            <a:off x="17514915" y="9332875"/>
            <a:ext cx="248007"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71838" y="35438"/>
            <a:ext cx="18144325" cy="10216123"/>
          </a:xfrm>
          <a:custGeom>
            <a:avLst/>
            <a:gdLst/>
            <a:ahLst/>
            <a:cxnLst/>
            <a:rect r="r" b="b" t="t" l="l"/>
            <a:pathLst>
              <a:path h="10216123" w="18144325">
                <a:moveTo>
                  <a:pt x="0" y="0"/>
                </a:moveTo>
                <a:lnTo>
                  <a:pt x="18144324" y="0"/>
                </a:lnTo>
                <a:lnTo>
                  <a:pt x="18144324" y="10216124"/>
                </a:lnTo>
                <a:lnTo>
                  <a:pt x="0" y="10216124"/>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327362" y="1706563"/>
            <a:ext cx="15633275" cy="6797675"/>
          </a:xfrm>
          <a:prstGeom prst="rect">
            <a:avLst/>
          </a:prstGeom>
        </p:spPr>
        <p:txBody>
          <a:bodyPr anchor="t" rtlCol="false" tIns="0" lIns="0" bIns="0" rIns="0">
            <a:spAutoFit/>
          </a:bodyPr>
          <a:lstStyle/>
          <a:p>
            <a:pPr algn="just">
              <a:lnSpc>
                <a:spcPts val="4900"/>
              </a:lnSpc>
            </a:pPr>
            <a:r>
              <a:rPr lang="en-US" sz="3500" spc="248">
                <a:solidFill>
                  <a:srgbClr val="FFFFFF"/>
                </a:solidFill>
                <a:latin typeface="Georgia Pro"/>
              </a:rPr>
              <a:t>The Temporal analysis revealed fluctuations in the frequency of airplane crashes over the years with notable spikes and declines observed. That is, 1972 records the highest number of total fatalities (2,796) while 1908 and 1909 records the lowest fatality (1).</a:t>
            </a:r>
          </a:p>
          <a:p>
            <a:pPr algn="just">
              <a:lnSpc>
                <a:spcPts val="4900"/>
              </a:lnSpc>
            </a:pPr>
          </a:p>
          <a:p>
            <a:pPr algn="just">
              <a:lnSpc>
                <a:spcPts val="4900"/>
              </a:lnSpc>
            </a:pPr>
            <a:r>
              <a:rPr lang="en-US" sz="3500" spc="248">
                <a:solidFill>
                  <a:srgbClr val="FFFFFF"/>
                </a:solidFill>
                <a:latin typeface="Georgia Pro"/>
              </a:rPr>
              <a:t>In addition, the distribution of crew and passengers aboard were revealed as 14% and 84% respectively. </a:t>
            </a:r>
          </a:p>
          <a:p>
            <a:pPr algn="just">
              <a:lnSpc>
                <a:spcPts val="4900"/>
              </a:lnSpc>
            </a:pPr>
          </a:p>
          <a:p>
            <a:pPr algn="just">
              <a:lnSpc>
                <a:spcPts val="4900"/>
              </a:lnSpc>
            </a:pPr>
            <a:r>
              <a:rPr lang="en-US" sz="3500" spc="248">
                <a:solidFill>
                  <a:srgbClr val="FFFFFF"/>
                </a:solidFill>
                <a:latin typeface="Georgia Pro"/>
              </a:rPr>
              <a:t>T</a:t>
            </a:r>
            <a:r>
              <a:rPr lang="en-US" sz="3500" spc="248">
                <a:solidFill>
                  <a:srgbClr val="FFFFFF"/>
                </a:solidFill>
                <a:latin typeface="Georgia Pro"/>
              </a:rPr>
              <a:t>he analysis also revealed 16% crew fatalities and 84% passenger fatalities, providing a deeper understanding of the distribution of fatalities within the aircraft.</a:t>
            </a:r>
          </a:p>
        </p:txBody>
      </p:sp>
      <p:grpSp>
        <p:nvGrpSpPr>
          <p:cNvPr name="Group 4" id="4"/>
          <p:cNvGrpSpPr/>
          <p:nvPr/>
        </p:nvGrpSpPr>
        <p:grpSpPr>
          <a:xfrm rot="0">
            <a:off x="17259300" y="9258300"/>
            <a:ext cx="759237" cy="758750"/>
            <a:chOff x="0" y="0"/>
            <a:chExt cx="3368160" cy="3366000"/>
          </a:xfrm>
        </p:grpSpPr>
        <p:sp>
          <p:nvSpPr>
            <p:cNvPr name="Freeform 5" id="5"/>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6" id="6"/>
          <p:cNvSpPr txBox="true"/>
          <p:nvPr/>
        </p:nvSpPr>
        <p:spPr>
          <a:xfrm rot="0">
            <a:off x="17514915" y="9332875"/>
            <a:ext cx="248007"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false" flipV="false" rot="0">
            <a:off x="98261" y="46104"/>
            <a:ext cx="18091479" cy="10194793"/>
          </a:xfrm>
          <a:custGeom>
            <a:avLst/>
            <a:gdLst/>
            <a:ahLst/>
            <a:cxnLst/>
            <a:rect r="r" b="b" t="t" l="l"/>
            <a:pathLst>
              <a:path h="10194793" w="18091479">
                <a:moveTo>
                  <a:pt x="0" y="0"/>
                </a:moveTo>
                <a:lnTo>
                  <a:pt x="18091478" y="0"/>
                </a:lnTo>
                <a:lnTo>
                  <a:pt x="18091478" y="10194792"/>
                </a:lnTo>
                <a:lnTo>
                  <a:pt x="0" y="10194792"/>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2211E"/>
        </a:solidFill>
      </p:bgPr>
    </p:bg>
    <p:spTree>
      <p:nvGrpSpPr>
        <p:cNvPr id="1" name=""/>
        <p:cNvGrpSpPr/>
        <p:nvPr/>
      </p:nvGrpSpPr>
      <p:grpSpPr>
        <a:xfrm>
          <a:off x="0" y="0"/>
          <a:ext cx="0" cy="0"/>
          <a:chOff x="0" y="0"/>
          <a:chExt cx="0" cy="0"/>
        </a:xfrm>
      </p:grpSpPr>
      <p:sp>
        <p:nvSpPr>
          <p:cNvPr name="Freeform 2" id="2"/>
          <p:cNvSpPr/>
          <p:nvPr/>
        </p:nvSpPr>
        <p:spPr>
          <a:xfrm flipH="true" flipV="false" rot="0">
            <a:off x="0" y="876339"/>
            <a:ext cx="18288000" cy="9343505"/>
          </a:xfrm>
          <a:custGeom>
            <a:avLst/>
            <a:gdLst/>
            <a:ahLst/>
            <a:cxnLst/>
            <a:rect r="r" b="b" t="t" l="l"/>
            <a:pathLst>
              <a:path h="9343505" w="18288000">
                <a:moveTo>
                  <a:pt x="18288000" y="0"/>
                </a:moveTo>
                <a:lnTo>
                  <a:pt x="0" y="0"/>
                </a:lnTo>
                <a:lnTo>
                  <a:pt x="0" y="9343505"/>
                </a:lnTo>
                <a:lnTo>
                  <a:pt x="18288000" y="9343505"/>
                </a:lnTo>
                <a:lnTo>
                  <a:pt x="1828800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3263900"/>
            <a:ext cx="16230600" cy="3692525"/>
          </a:xfrm>
          <a:prstGeom prst="rect">
            <a:avLst/>
          </a:prstGeom>
        </p:spPr>
        <p:txBody>
          <a:bodyPr anchor="t" rtlCol="false" tIns="0" lIns="0" bIns="0" rIns="0">
            <a:spAutoFit/>
          </a:bodyPr>
          <a:lstStyle/>
          <a:p>
            <a:pPr algn="just">
              <a:lnSpc>
                <a:spcPts val="4899"/>
              </a:lnSpc>
            </a:pPr>
            <a:r>
              <a:rPr lang="en-US" sz="3499" spc="248">
                <a:solidFill>
                  <a:srgbClr val="FFFFFF"/>
                </a:solidFill>
                <a:latin typeface="Georgia Pro"/>
              </a:rPr>
              <a:t>Through the visualization of crash locations on a world map, hotspots of incidents were identified. This will enable stakeholders to focus their attention on regions with higher incident rates.</a:t>
            </a:r>
          </a:p>
          <a:p>
            <a:pPr algn="just">
              <a:lnSpc>
                <a:spcPts val="4899"/>
              </a:lnSpc>
            </a:pPr>
          </a:p>
          <a:p>
            <a:pPr algn="just">
              <a:lnSpc>
                <a:spcPts val="4899"/>
              </a:lnSpc>
            </a:pPr>
            <a:r>
              <a:rPr lang="en-US" sz="3499" spc="248">
                <a:solidFill>
                  <a:srgbClr val="FFFFFF"/>
                </a:solidFill>
                <a:latin typeface="Georgia Pro"/>
              </a:rPr>
              <a:t>By using Power BI interactive tools, the aircraft type and operator with the highest incident at a specific location can also be identified. </a:t>
            </a:r>
          </a:p>
        </p:txBody>
      </p:sp>
      <p:grpSp>
        <p:nvGrpSpPr>
          <p:cNvPr name="Group 4" id="4"/>
          <p:cNvGrpSpPr/>
          <p:nvPr/>
        </p:nvGrpSpPr>
        <p:grpSpPr>
          <a:xfrm rot="0">
            <a:off x="17259300" y="9258300"/>
            <a:ext cx="759237" cy="758750"/>
            <a:chOff x="0" y="0"/>
            <a:chExt cx="3368160" cy="3366000"/>
          </a:xfrm>
        </p:grpSpPr>
        <p:sp>
          <p:nvSpPr>
            <p:cNvPr name="Freeform 5" id="5"/>
            <p:cNvSpPr/>
            <p:nvPr/>
          </p:nvSpPr>
          <p:spPr>
            <a:xfrm flipH="false" flipV="false" rot="0">
              <a:off x="0" y="0"/>
              <a:ext cx="3368040" cy="3366008"/>
            </a:xfrm>
            <a:custGeom>
              <a:avLst/>
              <a:gdLst/>
              <a:ahLst/>
              <a:cxnLst/>
              <a:rect r="r" b="b" t="t" l="l"/>
              <a:pathLst>
                <a:path h="3366008" w="3368040">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solidFill>
              <a:srgbClr val="F2F4F5"/>
            </a:solidFill>
          </p:spPr>
        </p:sp>
      </p:grpSp>
      <p:sp>
        <p:nvSpPr>
          <p:cNvPr name="TextBox 6" id="6"/>
          <p:cNvSpPr txBox="true"/>
          <p:nvPr/>
        </p:nvSpPr>
        <p:spPr>
          <a:xfrm rot="0">
            <a:off x="17514915" y="9332875"/>
            <a:ext cx="248007" cy="533400"/>
          </a:xfrm>
          <a:prstGeom prst="rect">
            <a:avLst/>
          </a:prstGeom>
        </p:spPr>
        <p:txBody>
          <a:bodyPr anchor="t" rtlCol="false" tIns="0" lIns="0" bIns="0" rIns="0">
            <a:spAutoFit/>
          </a:bodyPr>
          <a:lstStyle/>
          <a:p>
            <a:pPr algn="ctr">
              <a:lnSpc>
                <a:spcPts val="4200"/>
              </a:lnSpc>
            </a:pPr>
            <a:r>
              <a:rPr lang="en-US" sz="3000">
                <a:solidFill>
                  <a:srgbClr val="000000"/>
                </a:solidFill>
                <a:latin typeface="Georgia Pro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DAGDq6rHPNI</dc:identifier>
  <dcterms:modified xsi:type="dcterms:W3CDTF">2011-08-01T06:04:30Z</dcterms:modified>
  <cp:revision>1</cp:revision>
  <dc:title>Airplane Crash Analysis</dc:title>
</cp:coreProperties>
</file>